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56" autoAdjust="0"/>
  </p:normalViewPr>
  <p:slideViewPr>
    <p:cSldViewPr>
      <p:cViewPr varScale="1">
        <p:scale>
          <a:sx n="96" d="100"/>
          <a:sy n="96" d="100"/>
        </p:scale>
        <p:origin x="19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9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dirty="0" smtClean="0"/>
              <a:t>Profesor Luciano H. </a:t>
            </a:r>
            <a:r>
              <a:rPr lang="es-ES" dirty="0" err="1" smtClean="0"/>
              <a:t>Tamargo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A95E2-46AC-4FFB-922D-6AF7E591DAC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0EFA9-3C7F-4D34-B280-2922594AD7F1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66A49-6B1F-492D-884E-74B683FCCCD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2428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1066800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  <p:sp>
        <p:nvSpPr>
          <p:cNvPr id="9" name="8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4876800"/>
            <a:ext cx="7696200" cy="1435119"/>
          </a:xfrm>
          <a:solidFill>
            <a:schemeClr val="tx2">
              <a:alpha val="50000"/>
            </a:schemeClr>
          </a:solidFill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438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76200" y="32368"/>
            <a:ext cx="5791200" cy="1143000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5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1290" cy="46482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8338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7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1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4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8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Introducción a la Programación Orientada a Objetos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1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8200" y="2819400"/>
            <a:ext cx="7772400" cy="16002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ES" sz="3600" dirty="0" smtClean="0"/>
              <a:t>INTRODUCCIÓN A LA PROGRAMACIÓN ORIENTADA A OBJETOS</a:t>
            </a:r>
            <a:endParaRPr lang="en-US" sz="3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5105400"/>
            <a:ext cx="7696200" cy="1435119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/>
          <a:lstStyle/>
          <a:p>
            <a:r>
              <a:rPr lang="es-ES" sz="2000" b="1" dirty="0" smtClean="0"/>
              <a:t>Sonia Rueda </a:t>
            </a:r>
            <a:endParaRPr lang="es-ES" sz="2000" b="1" dirty="0"/>
          </a:p>
          <a:p>
            <a:r>
              <a:rPr lang="es-ES" sz="2000" dirty="0"/>
              <a:t>Depto. de Ciencias e Ingeniería de la Computación</a:t>
            </a:r>
          </a:p>
          <a:p>
            <a:r>
              <a:rPr lang="es-ES" sz="2000" dirty="0"/>
              <a:t>Universidad Nacional del Sur, Bahía </a:t>
            </a:r>
            <a:r>
              <a:rPr lang="es-ES" sz="2000" dirty="0" smtClean="0"/>
              <a:t>Blanca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81000" y="4419600"/>
            <a:ext cx="80772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chemeClr val="tx2">
                    <a:lumMod val="75000"/>
                  </a:schemeClr>
                </a:solidFill>
              </a:rPr>
              <a:t>Asociación y Dependencia de Clases</a:t>
            </a:r>
            <a:endParaRPr lang="es-A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FACTURA Y CUENTA CORRIENTE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s-AR" dirty="0">
              <a:solidFill>
                <a:srgbClr val="2F2B2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10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457200" y="2097742"/>
            <a:ext cx="4038600" cy="39982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Factura</a:t>
            </a:r>
            <a:endParaRPr lang="en-US" sz="2000" b="1" dirty="0">
              <a:solidFill>
                <a:schemeClr val="tx1"/>
              </a:solidFill>
            </a:endParaRP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solidFill>
                  <a:schemeClr val="tx1"/>
                </a:solidFill>
              </a:rPr>
              <a:t>&lt;&lt;atributos de instancia&gt;&gt;</a:t>
            </a:r>
          </a:p>
          <a:p>
            <a:pPr fontAlgn="t"/>
            <a:r>
              <a:rPr lang="pt-BR" sz="2000" dirty="0" err="1" smtClean="0">
                <a:solidFill>
                  <a:schemeClr val="tx1"/>
                </a:solidFill>
              </a:rPr>
              <a:t>nroFact</a:t>
            </a:r>
            <a:r>
              <a:rPr lang="pt-BR" sz="2000" dirty="0" smtClean="0">
                <a:solidFill>
                  <a:schemeClr val="tx1"/>
                </a:solidFill>
              </a:rPr>
              <a:t>: </a:t>
            </a:r>
            <a:r>
              <a:rPr lang="pt-BR" sz="2000" dirty="0" err="1">
                <a:solidFill>
                  <a:schemeClr val="tx1"/>
                </a:solidFill>
              </a:rPr>
              <a:t>String</a:t>
            </a:r>
            <a:endParaRPr lang="pt-BR" sz="2000" dirty="0">
              <a:solidFill>
                <a:schemeClr val="tx1"/>
              </a:solidFill>
            </a:endParaRPr>
          </a:p>
          <a:p>
            <a:pPr fontAlgn="t"/>
            <a:r>
              <a:rPr lang="pt-BR" sz="2000" dirty="0" err="1" smtClean="0">
                <a:solidFill>
                  <a:schemeClr val="tx1"/>
                </a:solidFill>
              </a:rPr>
              <a:t>montoFact</a:t>
            </a:r>
            <a:r>
              <a:rPr lang="pt-BR" sz="2000" dirty="0" smtClean="0">
                <a:solidFill>
                  <a:schemeClr val="tx1"/>
                </a:solidFill>
              </a:rPr>
              <a:t>: </a:t>
            </a:r>
            <a:r>
              <a:rPr lang="pt-BR" sz="2000" dirty="0">
                <a:solidFill>
                  <a:schemeClr val="tx1"/>
                </a:solidFill>
              </a:rPr>
              <a:t>real</a:t>
            </a:r>
          </a:p>
          <a:p>
            <a:pPr fontAlgn="t"/>
            <a:r>
              <a:rPr lang="pt-BR" sz="2000" dirty="0" smtClean="0">
                <a:solidFill>
                  <a:schemeClr val="tx1"/>
                </a:solidFill>
              </a:rPr>
              <a:t>vendedor: </a:t>
            </a:r>
            <a:r>
              <a:rPr lang="pt-BR" sz="2000" b="1" dirty="0" smtClean="0">
                <a:solidFill>
                  <a:schemeClr val="tx1"/>
                </a:solidFill>
              </a:rPr>
              <a:t>Vendedor</a:t>
            </a:r>
          </a:p>
          <a:p>
            <a:pPr fontAlgn="t"/>
            <a:r>
              <a:rPr lang="pt-BR" sz="2000" dirty="0" smtClean="0">
                <a:solidFill>
                  <a:schemeClr val="tx1"/>
                </a:solidFill>
              </a:rPr>
              <a:t>...</a:t>
            </a:r>
          </a:p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&lt;&lt;Responsabilidades&gt;&gt;</a:t>
            </a:r>
          </a:p>
          <a:p>
            <a:pPr fontAlgn="t">
              <a:spcAft>
                <a:spcPts val="600"/>
              </a:spcAft>
            </a:pPr>
            <a:r>
              <a:rPr lang="es-ES" sz="2000" b="1" dirty="0">
                <a:solidFill>
                  <a:sysClr val="windowText" lastClr="000000"/>
                </a:solidFill>
              </a:rPr>
              <a:t>Requiere que se modifiquen las ventas acumuladas del vendedor consistentemente</a:t>
            </a:r>
            <a:r>
              <a:rPr lang="es-ES" sz="2000" dirty="0">
                <a:solidFill>
                  <a:sysClr val="windowText" lastClr="000000"/>
                </a:solidFill>
              </a:rPr>
              <a:t>. Requiere que </a:t>
            </a:r>
            <a:r>
              <a:rPr lang="es-ES" sz="2000" dirty="0" err="1">
                <a:solidFill>
                  <a:sysClr val="windowText" lastClr="000000"/>
                </a:solidFill>
              </a:rPr>
              <a:t>nro</a:t>
            </a:r>
            <a:r>
              <a:rPr lang="es-ES" sz="2000" dirty="0">
                <a:solidFill>
                  <a:sysClr val="windowText" lastClr="000000"/>
                </a:solidFill>
              </a:rPr>
              <a:t> y ven sean referencias ligadas.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endParaRPr lang="es-ES" sz="2000" dirty="0">
              <a:solidFill>
                <a:schemeClr val="tx1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457200" y="2455331"/>
            <a:ext cx="4038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4648200" y="2097742"/>
            <a:ext cx="3886200" cy="29314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Vendedor</a:t>
            </a:r>
            <a:endParaRPr lang="en-US" sz="2000" b="1" dirty="0">
              <a:solidFill>
                <a:schemeClr val="tx1"/>
              </a:solidFill>
            </a:endParaRP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</a:rPr>
              <a:t>&lt;&lt;atributos de instancia&gt;&gt; </a:t>
            </a:r>
            <a:r>
              <a:rPr lang="es-ES" sz="2000" dirty="0" smtClean="0">
                <a:solidFill>
                  <a:schemeClr val="tx1"/>
                </a:solidFill>
              </a:rPr>
              <a:t>nombre: </a:t>
            </a:r>
            <a:r>
              <a:rPr lang="es-ES" sz="2000" dirty="0" err="1">
                <a:solidFill>
                  <a:schemeClr val="tx1"/>
                </a:solidFill>
              </a:rPr>
              <a:t>String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vtaAcum</a:t>
            </a:r>
            <a:r>
              <a:rPr lang="es-ES" sz="2000" dirty="0" smtClean="0">
                <a:solidFill>
                  <a:schemeClr val="tx1"/>
                </a:solidFill>
              </a:rPr>
              <a:t>: real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</a:rPr>
              <a:t>&lt;&lt;Responsabilidades&gt;&gt;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</a:rPr>
              <a:t>Requiere que </a:t>
            </a:r>
            <a:r>
              <a:rPr lang="es-ES" sz="2000" dirty="0" err="1">
                <a:solidFill>
                  <a:schemeClr val="tx1"/>
                </a:solidFill>
              </a:rPr>
              <a:t>nom</a:t>
            </a:r>
            <a:r>
              <a:rPr lang="es-ES" sz="2000" dirty="0">
                <a:solidFill>
                  <a:schemeClr val="tx1"/>
                </a:solidFill>
              </a:rPr>
              <a:t> sea una referencia ligada.</a:t>
            </a:r>
          </a:p>
        </p:txBody>
      </p:sp>
      <p:cxnSp>
        <p:nvCxnSpPr>
          <p:cNvPr id="16" name="15 Conector recto"/>
          <p:cNvCxnSpPr/>
          <p:nvPr/>
        </p:nvCxnSpPr>
        <p:spPr>
          <a:xfrm>
            <a:off x="4648200" y="2455331"/>
            <a:ext cx="3886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457200" y="3860799"/>
            <a:ext cx="4038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648200" y="3550772"/>
            <a:ext cx="3886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Rectángulo"/>
          <p:cNvSpPr/>
          <p:nvPr/>
        </p:nvSpPr>
        <p:spPr>
          <a:xfrm>
            <a:off x="457200" y="13716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Alternativa 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FACTURA Y CUENTA CORRIENTE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11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457200" y="13716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Alternativa 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" y="1905000"/>
            <a:ext cx="8229600" cy="3733800"/>
          </a:xfrm>
          <a:prstGeom prst="rect">
            <a:avLst/>
          </a:prstGeom>
          <a:solidFill>
            <a:srgbClr val="FFFF99">
              <a:alpha val="9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Factura(</a:t>
            </a:r>
            <a:r>
              <a:rPr lang="es-AR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n,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m, Vendedor ven){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/*Crea una factura, guarda número, monto y 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vendedor, 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actualiza 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 </a:t>
            </a:r>
            <a:r>
              <a:rPr lang="es-AR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vtaAcum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 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 mismo monto. Requiere que n y 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 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estén ligadas */</a:t>
            </a:r>
          </a:p>
          <a:p>
            <a:pPr>
              <a:buNone/>
            </a:pP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nroFact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n;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montoFact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m;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vendedor 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ven;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vendedor.actualizarVtaAcum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None/>
            </a:pP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33400" y="4648200"/>
            <a:ext cx="50292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0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FACTURA Y CUENTA CORRIENTE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12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457200" y="13716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Alternativa 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" y="1905000"/>
            <a:ext cx="8229600" cy="41148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Ventas {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buNone/>
            </a:pP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num1 = new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(“A-0001”);</a:t>
            </a:r>
          </a:p>
          <a:p>
            <a:pPr>
              <a:buNone/>
            </a:pP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num2 = new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(“A-0002”);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>
              <a:buNone/>
            </a:pPr>
            <a:endParaRPr lang="es-AR" sz="20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Vendedor v 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Vendedor(“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Gomez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Factura f1 = new Factura (num1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1500, v);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Factura f2 = new Factura (num2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1200, v);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894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FACTURA Y CUENTA CORRIENTE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13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457200" y="13716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Alternativa 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" y="1905000"/>
            <a:ext cx="8229600" cy="3276600"/>
          </a:xfrm>
          <a:prstGeom prst="rect">
            <a:avLst/>
          </a:prstGeom>
          <a:solidFill>
            <a:srgbClr val="FFFF99">
              <a:alpha val="9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Factura  (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m,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Vendedor ven){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Requiere que se actualicen las ventas acumuladas del vendedor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consistetemente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>
              <a:buNone/>
            </a:pP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nroFact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n;</a:t>
            </a:r>
          </a:p>
          <a:p>
            <a:pPr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montoFact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m;</a:t>
            </a:r>
          </a:p>
          <a:p>
            <a:pPr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vendedor = ven;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066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FACTURA Y CUENTA CORRIENTE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14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457200" y="13716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Alternativa 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" y="1905000"/>
            <a:ext cx="8229600" cy="43434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Ventas {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buNone/>
            </a:pP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num1 = new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(“A-0001”);</a:t>
            </a:r>
          </a:p>
          <a:p>
            <a:pPr>
              <a:buNone/>
            </a:pP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num2 = new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(“A-0002”);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>
              <a:buNone/>
            </a:pP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Vendedor v 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Vendedor(“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Gomez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Factura f1 = new Factura (num1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1500, v);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s-AR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v.actualizarVtaAcum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(1500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Factura f2 = new Factura (num2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1200, v);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s-AR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v.actualizarVtaAcum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(1200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7427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FACTURA Y CUENTA CORRIENTE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  <a:alpha val="95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spcAft>
                <a:spcPts val="0"/>
              </a:spcAft>
              <a:buNone/>
            </a:pPr>
            <a:r>
              <a:rPr lang="es-AR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class</a:t>
            </a: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/>
                <a:ea typeface="Calibri"/>
              </a:rPr>
              <a:t>Vendedor{</a:t>
            </a:r>
            <a:endParaRPr lang="es-AR" b="1" dirty="0">
              <a:solidFill>
                <a:sysClr val="windowText" lastClr="000000"/>
              </a:solidFill>
              <a:latin typeface="Courier New"/>
              <a:ea typeface="Calibri"/>
            </a:endParaRPr>
          </a:p>
          <a:p>
            <a:pPr>
              <a:spcAft>
                <a:spcPts val="0"/>
              </a:spcAft>
              <a:buNone/>
            </a:pP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//Atributos de Instancia</a:t>
            </a:r>
          </a:p>
          <a:p>
            <a:pPr>
              <a:spcAft>
                <a:spcPts val="0"/>
              </a:spcAft>
              <a:buNone/>
            </a:pPr>
            <a:r>
              <a:rPr lang="es-AR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private</a:t>
            </a: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String</a:t>
            </a: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nombre;</a:t>
            </a:r>
          </a:p>
          <a:p>
            <a:pPr>
              <a:spcAft>
                <a:spcPts val="0"/>
              </a:spcAft>
              <a:buNone/>
            </a:pPr>
            <a:r>
              <a:rPr lang="es-AR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private</a:t>
            </a: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float</a:t>
            </a: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/>
                <a:ea typeface="Calibri"/>
              </a:rPr>
              <a:t>vtaAcum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/>
                <a:ea typeface="Calibri"/>
              </a:rPr>
              <a:t>;</a:t>
            </a:r>
            <a:endParaRPr lang="es-AR" b="1" dirty="0">
              <a:solidFill>
                <a:sysClr val="windowText" lastClr="000000"/>
              </a:solidFill>
              <a:latin typeface="Courier New"/>
              <a:ea typeface="Calibri"/>
            </a:endParaRPr>
          </a:p>
          <a:p>
            <a:pPr>
              <a:spcAft>
                <a:spcPts val="0"/>
              </a:spcAft>
              <a:buNone/>
            </a:pP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//Constructores</a:t>
            </a:r>
          </a:p>
          <a:p>
            <a:pPr>
              <a:spcAft>
                <a:spcPts val="0"/>
              </a:spcAft>
              <a:buNone/>
            </a:pPr>
            <a:r>
              <a:rPr lang="es-AR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public</a:t>
            </a: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/>
                <a:ea typeface="Calibri"/>
              </a:rPr>
              <a:t>Vendedor(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/>
                <a:ea typeface="Calibri"/>
              </a:rPr>
              <a:t>String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nom</a:t>
            </a: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){</a:t>
            </a:r>
          </a:p>
          <a:p>
            <a:pPr>
              <a:spcAft>
                <a:spcPts val="0"/>
              </a:spcAft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/>
                <a:ea typeface="Calibri"/>
              </a:rPr>
              <a:t>//Requiere </a:t>
            </a:r>
            <a:r>
              <a:rPr lang="es-ES_tradnl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nom</a:t>
            </a:r>
            <a:r>
              <a:rPr lang="es-ES_tradnl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ligada</a:t>
            </a:r>
            <a:endParaRPr lang="es-AR" b="1" dirty="0">
              <a:solidFill>
                <a:sysClr val="windowText" lastClr="000000"/>
              </a:solidFill>
              <a:latin typeface="Courier New"/>
              <a:ea typeface="Calibri"/>
            </a:endParaRPr>
          </a:p>
          <a:p>
            <a:pPr>
              <a:spcAft>
                <a:spcPts val="0"/>
              </a:spcAft>
              <a:buNone/>
            </a:pP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nombre 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/>
                <a:ea typeface="Calibri"/>
              </a:rPr>
              <a:t>= 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/>
                <a:ea typeface="Calibri"/>
              </a:rPr>
              <a:t>nom</a:t>
            </a: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;</a:t>
            </a:r>
          </a:p>
          <a:p>
            <a:pPr>
              <a:spcAft>
                <a:spcPts val="0"/>
              </a:spcAft>
              <a:buNone/>
            </a:pP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}</a:t>
            </a:r>
          </a:p>
          <a:p>
            <a:pPr>
              <a:spcAft>
                <a:spcPts val="0"/>
              </a:spcAft>
              <a:buNone/>
            </a:pP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//Comandos</a:t>
            </a:r>
          </a:p>
          <a:p>
            <a:pPr>
              <a:spcAft>
                <a:spcPts val="0"/>
              </a:spcAft>
              <a:buNone/>
            </a:pPr>
            <a:r>
              <a:rPr lang="es-AR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public</a:t>
            </a: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void</a:t>
            </a: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/>
                <a:ea typeface="Calibri"/>
              </a:rPr>
              <a:t>actualizarVtaAcum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/>
                <a:ea typeface="Calibri"/>
              </a:rPr>
              <a:t>(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/>
                <a:ea typeface="Calibri"/>
              </a:rPr>
              <a:t>float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s) {         </a:t>
            </a:r>
          </a:p>
          <a:p>
            <a:pPr>
              <a:spcAft>
                <a:spcPts val="0"/>
              </a:spcAft>
              <a:buNone/>
            </a:pP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/>
                <a:ea typeface="Calibri"/>
              </a:rPr>
              <a:t>vtaAcum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/>
                <a:ea typeface="Calibri"/>
              </a:rPr>
              <a:t> += </a:t>
            </a: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s;}</a:t>
            </a:r>
          </a:p>
          <a:p>
            <a:pPr>
              <a:spcAft>
                <a:spcPts val="0"/>
              </a:spcAft>
              <a:buNone/>
            </a:pP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…</a:t>
            </a:r>
          </a:p>
          <a:p>
            <a:pPr>
              <a:spcAft>
                <a:spcPts val="0"/>
              </a:spcAft>
              <a:buNone/>
            </a:pPr>
            <a:r>
              <a:rPr lang="es-AR" b="1" dirty="0">
                <a:solidFill>
                  <a:sysClr val="windowText" lastClr="000000"/>
                </a:solidFill>
                <a:latin typeface="Courier New"/>
                <a:ea typeface="Calibri"/>
              </a:rPr>
              <a:t>}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FACTURA Y CUENTA CORRIENTE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s-ES" dirty="0"/>
              <a:t>La clase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Vendedor</a:t>
            </a:r>
            <a:r>
              <a:rPr lang="es-ES" dirty="0"/>
              <a:t> se implementa de la misma manera, sea cual sea la alternativa de diseño elegida para 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Factura</a:t>
            </a:r>
            <a:r>
              <a:rPr lang="es-ES" dirty="0"/>
              <a:t>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dirty="0" smtClean="0"/>
              <a:t>Si el </a:t>
            </a:r>
            <a:r>
              <a:rPr lang="es-ES" dirty="0"/>
              <a:t>diseñador elige una de las alternativas y cambia de decisión una vez que las clases están implementadas, el cambio va a requerir modificar tanto la clase proveedora, como todas las clases que la usan. 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FACTURA Y CUENTA CORRIENTE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Una modificación de diseño que cambia las responsabilidades afecta a la colección de clases asociadas. </a:t>
            </a:r>
          </a:p>
          <a:p>
            <a:pPr marL="0" indent="0">
              <a:buNone/>
            </a:pPr>
            <a:r>
              <a:rPr lang="es-ES" dirty="0" smtClean="0"/>
              <a:t>Si solo </a:t>
            </a:r>
            <a:r>
              <a:rPr lang="es-ES" dirty="0"/>
              <a:t>se modifica una de las clases, por ejemplo la clase </a:t>
            </a:r>
            <a:r>
              <a:rPr lang="es-ES" dirty="0" smtClean="0"/>
              <a:t>Vendedor, </a:t>
            </a:r>
            <a:r>
              <a:rPr lang="es-ES" dirty="0"/>
              <a:t>va a producirse un </a:t>
            </a:r>
            <a:r>
              <a:rPr lang="es-ES" b="1" dirty="0"/>
              <a:t>error de aplicación</a:t>
            </a:r>
            <a:r>
              <a:rPr lang="es-ES" dirty="0"/>
              <a:t>, que pasa desapercibido para el compilador.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5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REPRESENTACIÓN EN MEMORIA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s-AR" dirty="0"/>
              <a:t>Una variable de tipo clase mantiene una referencia a un objeto de software.</a:t>
            </a:r>
          </a:p>
          <a:p>
            <a:pPr>
              <a:spcBef>
                <a:spcPts val="1200"/>
              </a:spcBef>
            </a:pPr>
            <a:r>
              <a:rPr lang="es-AR" dirty="0"/>
              <a:t>El atributo de instancia 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vendedor</a:t>
            </a:r>
            <a:r>
              <a:rPr lang="es-AR" dirty="0"/>
              <a:t> mantiene una referencia a un objeto de clase 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Vendedor</a:t>
            </a:r>
            <a:r>
              <a:rPr lang="es-AR" dirty="0"/>
              <a:t>.</a:t>
            </a:r>
          </a:p>
          <a:p>
            <a:pPr>
              <a:spcBef>
                <a:spcPts val="1200"/>
              </a:spcBef>
            </a:pPr>
            <a:r>
              <a:rPr lang="es-AR" dirty="0"/>
              <a:t>Todos los objetos de software que modelen  facturas emitidas para un mismo Vendedor, estarán ligados a una misma cuenta corriente, esto es, a un mismo o objeto de clase Vendedor.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3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3333" y="1278469"/>
            <a:ext cx="8263467" cy="36519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REPRESENTACIÓN EN MEMORIA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654800" y="6264275"/>
            <a:ext cx="2133600" cy="365125"/>
          </a:xfrm>
        </p:spPr>
        <p:txBody>
          <a:bodyPr/>
          <a:lstStyle/>
          <a:p>
            <a:fld id="{C11C43BD-71E5-46FE-A724-5D4443A5068E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457200" y="1278469"/>
            <a:ext cx="8229600" cy="365196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Representación por Referencia (ALTERNATIVA 2)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" y="1676400"/>
            <a:ext cx="8229600" cy="2412999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num1 = new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(“A-0001”);</a:t>
            </a:r>
          </a:p>
          <a:p>
            <a:pPr>
              <a:buNone/>
            </a:pP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num2 = new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(“A-0002”);</a:t>
            </a:r>
          </a:p>
          <a:p>
            <a:pPr>
              <a:buNone/>
            </a:pP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 = 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Vendedor (“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Gomez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Factura f1 = new Factura (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num1,1500,v);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s-AR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v.actualizarSaldo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(1500);</a:t>
            </a:r>
          </a:p>
          <a:p>
            <a:pPr>
              <a:buNone/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Factura f2 = new Factura (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num2,1200,v);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s-AR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v.actualizarSaldo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(1200);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23333" y="4351866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f1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320800" y="4351866"/>
            <a:ext cx="1828800" cy="10498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:Factura</a:t>
            </a:r>
          </a:p>
          <a:p>
            <a:r>
              <a:rPr lang="es-ES" sz="1600" dirty="0" err="1" smtClean="0">
                <a:solidFill>
                  <a:schemeClr val="tx1"/>
                </a:solidFill>
              </a:rPr>
              <a:t>numeroFact</a:t>
            </a:r>
            <a:endParaRPr lang="es-ES" sz="1600" dirty="0" smtClean="0">
              <a:solidFill>
                <a:schemeClr val="tx1"/>
              </a:solidFill>
            </a:endParaRPr>
          </a:p>
          <a:p>
            <a:r>
              <a:rPr lang="es-ES" sz="1600" dirty="0" err="1" smtClean="0">
                <a:solidFill>
                  <a:schemeClr val="tx1"/>
                </a:solidFill>
              </a:rPr>
              <a:t>montoFact</a:t>
            </a:r>
            <a:r>
              <a:rPr lang="es-ES" sz="1600" dirty="0" smtClean="0">
                <a:solidFill>
                  <a:schemeClr val="tx1"/>
                </a:solidFill>
              </a:rPr>
              <a:t> = 1500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vendedor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1320800" y="4639733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3378200" y="4233336"/>
            <a:ext cx="838200" cy="3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num1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673600" y="4351863"/>
            <a:ext cx="952500" cy="5757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s-ES" dirty="0" smtClean="0">
                <a:solidFill>
                  <a:schemeClr val="tx1"/>
                </a:solidFill>
              </a:rPr>
              <a:t>:</a:t>
            </a:r>
            <a:r>
              <a:rPr lang="es-ES" dirty="0" err="1" smtClean="0">
                <a:solidFill>
                  <a:schemeClr val="tx1"/>
                </a:solidFill>
              </a:rPr>
              <a:t>String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= A-001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4673600" y="4656663"/>
            <a:ext cx="9525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423333" y="5748866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f2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320800" y="5748866"/>
            <a:ext cx="1828800" cy="10498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:Factura</a:t>
            </a:r>
          </a:p>
          <a:p>
            <a:r>
              <a:rPr lang="es-ES" sz="1600" dirty="0" err="1" smtClean="0">
                <a:solidFill>
                  <a:schemeClr val="tx1"/>
                </a:solidFill>
              </a:rPr>
              <a:t>numeroFact</a:t>
            </a:r>
            <a:endParaRPr lang="es-ES" sz="1600" dirty="0" smtClean="0">
              <a:solidFill>
                <a:schemeClr val="tx1"/>
              </a:solidFill>
            </a:endParaRPr>
          </a:p>
          <a:p>
            <a:r>
              <a:rPr lang="es-ES" sz="1600" dirty="0" err="1" smtClean="0">
                <a:solidFill>
                  <a:schemeClr val="tx1"/>
                </a:solidFill>
              </a:rPr>
              <a:t>montoFact</a:t>
            </a:r>
            <a:r>
              <a:rPr lang="es-ES" sz="1600" dirty="0" smtClean="0">
                <a:solidFill>
                  <a:schemeClr val="tx1"/>
                </a:solidFill>
              </a:rPr>
              <a:t> = 1200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vendedor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17 Conector recto"/>
          <p:cNvCxnSpPr/>
          <p:nvPr/>
        </p:nvCxnSpPr>
        <p:spPr>
          <a:xfrm>
            <a:off x="1320800" y="6036733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3378200" y="5537197"/>
            <a:ext cx="838200" cy="3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num2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4673600" y="5901266"/>
            <a:ext cx="952500" cy="5757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s-ES" dirty="0" smtClean="0">
                <a:solidFill>
                  <a:schemeClr val="tx1"/>
                </a:solidFill>
              </a:rPr>
              <a:t>:</a:t>
            </a:r>
            <a:r>
              <a:rPr lang="es-ES" dirty="0" err="1" smtClean="0">
                <a:solidFill>
                  <a:schemeClr val="tx1"/>
                </a:solidFill>
              </a:rPr>
              <a:t>String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= A-002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1" name="20 Conector recto"/>
          <p:cNvCxnSpPr/>
          <p:nvPr/>
        </p:nvCxnSpPr>
        <p:spPr>
          <a:xfrm>
            <a:off x="4673600" y="6206066"/>
            <a:ext cx="9525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8001000" y="5376331"/>
            <a:ext cx="1066800" cy="5757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s-ES" dirty="0" smtClean="0">
                <a:solidFill>
                  <a:schemeClr val="tx1"/>
                </a:solidFill>
              </a:rPr>
              <a:t>:</a:t>
            </a:r>
            <a:r>
              <a:rPr lang="es-ES" dirty="0" err="1" smtClean="0">
                <a:solidFill>
                  <a:schemeClr val="tx1"/>
                </a:solidFill>
              </a:rPr>
              <a:t>String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= </a:t>
            </a:r>
            <a:r>
              <a:rPr lang="es-ES" sz="1600" dirty="0" err="1" smtClean="0">
                <a:solidFill>
                  <a:schemeClr val="tx1"/>
                </a:solidFill>
              </a:rPr>
              <a:t>Gomez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8001000" y="5664194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5187950" y="5063066"/>
            <a:ext cx="43815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24 Conector angular"/>
          <p:cNvCxnSpPr>
            <a:stCxn id="8" idx="3"/>
            <a:endCxn id="9" idx="1"/>
          </p:cNvCxnSpPr>
          <p:nvPr/>
        </p:nvCxnSpPr>
        <p:spPr>
          <a:xfrm>
            <a:off x="804333" y="4542366"/>
            <a:ext cx="516467" cy="334434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angular"/>
          <p:cNvCxnSpPr>
            <a:stCxn id="16" idx="3"/>
            <a:endCxn id="17" idx="1"/>
          </p:cNvCxnSpPr>
          <p:nvPr/>
        </p:nvCxnSpPr>
        <p:spPr>
          <a:xfrm>
            <a:off x="804333" y="5939366"/>
            <a:ext cx="516467" cy="334434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/>
          <p:nvPr/>
        </p:nvCxnSpPr>
        <p:spPr>
          <a:xfrm flipV="1">
            <a:off x="2616200" y="4732866"/>
            <a:ext cx="2057400" cy="7196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angular"/>
          <p:cNvCxnSpPr>
            <a:stCxn id="11" idx="3"/>
          </p:cNvCxnSpPr>
          <p:nvPr/>
        </p:nvCxnSpPr>
        <p:spPr>
          <a:xfrm>
            <a:off x="4216400" y="4402668"/>
            <a:ext cx="457200" cy="120650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angular"/>
          <p:cNvCxnSpPr>
            <a:stCxn id="19" idx="3"/>
          </p:cNvCxnSpPr>
          <p:nvPr/>
        </p:nvCxnSpPr>
        <p:spPr>
          <a:xfrm>
            <a:off x="4216400" y="5706529"/>
            <a:ext cx="457200" cy="36830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angular"/>
          <p:cNvCxnSpPr/>
          <p:nvPr/>
        </p:nvCxnSpPr>
        <p:spPr>
          <a:xfrm>
            <a:off x="2616200" y="6206066"/>
            <a:ext cx="2057400" cy="95250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angular"/>
          <p:cNvCxnSpPr/>
          <p:nvPr/>
        </p:nvCxnSpPr>
        <p:spPr>
          <a:xfrm flipV="1">
            <a:off x="2595033" y="5786965"/>
            <a:ext cx="3526367" cy="876301"/>
          </a:xfrm>
          <a:prstGeom prst="bentConnector3">
            <a:avLst>
              <a:gd name="adj1" fmla="val 90336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angular"/>
          <p:cNvCxnSpPr>
            <a:stCxn id="24" idx="3"/>
          </p:cNvCxnSpPr>
          <p:nvPr/>
        </p:nvCxnSpPr>
        <p:spPr>
          <a:xfrm>
            <a:off x="5626100" y="5253566"/>
            <a:ext cx="495300" cy="110065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angular"/>
          <p:cNvCxnSpPr/>
          <p:nvPr/>
        </p:nvCxnSpPr>
        <p:spPr>
          <a:xfrm>
            <a:off x="2595032" y="5253567"/>
            <a:ext cx="3526367" cy="296333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Flecha izquierda"/>
          <p:cNvSpPr/>
          <p:nvPr/>
        </p:nvSpPr>
        <p:spPr>
          <a:xfrm>
            <a:off x="6019800" y="1676400"/>
            <a:ext cx="12192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Flecha izquierda"/>
          <p:cNvSpPr/>
          <p:nvPr/>
        </p:nvSpPr>
        <p:spPr>
          <a:xfrm>
            <a:off x="6019800" y="1964266"/>
            <a:ext cx="12192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Flecha izquierda"/>
          <p:cNvSpPr/>
          <p:nvPr/>
        </p:nvSpPr>
        <p:spPr>
          <a:xfrm>
            <a:off x="5791200" y="2286000"/>
            <a:ext cx="12192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Flecha izquierda"/>
          <p:cNvSpPr/>
          <p:nvPr/>
        </p:nvSpPr>
        <p:spPr>
          <a:xfrm>
            <a:off x="6781800" y="2895600"/>
            <a:ext cx="12192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Flecha izquierda"/>
          <p:cNvSpPr/>
          <p:nvPr/>
        </p:nvSpPr>
        <p:spPr>
          <a:xfrm>
            <a:off x="4783667" y="3183467"/>
            <a:ext cx="12192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Flecha arriba"/>
          <p:cNvSpPr/>
          <p:nvPr/>
        </p:nvSpPr>
        <p:spPr>
          <a:xfrm>
            <a:off x="6934200" y="6096000"/>
            <a:ext cx="482600" cy="347134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Flecha izquierda"/>
          <p:cNvSpPr/>
          <p:nvPr/>
        </p:nvSpPr>
        <p:spPr>
          <a:xfrm>
            <a:off x="6781800" y="3505200"/>
            <a:ext cx="12192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Flecha arriba"/>
          <p:cNvSpPr/>
          <p:nvPr/>
        </p:nvSpPr>
        <p:spPr>
          <a:xfrm>
            <a:off x="6934200" y="6104465"/>
            <a:ext cx="482600" cy="347134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Flecha izquierda"/>
          <p:cNvSpPr/>
          <p:nvPr/>
        </p:nvSpPr>
        <p:spPr>
          <a:xfrm>
            <a:off x="4800600" y="3810000"/>
            <a:ext cx="12192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54 Grupo"/>
          <p:cNvGrpSpPr/>
          <p:nvPr/>
        </p:nvGrpSpPr>
        <p:grpSpPr>
          <a:xfrm>
            <a:off x="6124576" y="5238752"/>
            <a:ext cx="1652499" cy="821265"/>
            <a:chOff x="6119901" y="6248400"/>
            <a:chExt cx="1652499" cy="821265"/>
          </a:xfrm>
        </p:grpSpPr>
        <p:sp>
          <p:nvSpPr>
            <p:cNvPr id="56" name="55 Rectángulo"/>
            <p:cNvSpPr/>
            <p:nvPr/>
          </p:nvSpPr>
          <p:spPr>
            <a:xfrm>
              <a:off x="6119901" y="6248400"/>
              <a:ext cx="1652499" cy="8212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solidFill>
                    <a:schemeClr val="tx1"/>
                  </a:solidFill>
                </a:rPr>
                <a:t>:Vendedor</a:t>
              </a:r>
            </a:p>
            <a:p>
              <a:r>
                <a:rPr lang="es-ES" sz="1600" dirty="0" smtClean="0">
                  <a:solidFill>
                    <a:schemeClr val="tx1"/>
                  </a:solidFill>
                </a:rPr>
                <a:t>nombre</a:t>
              </a:r>
            </a:p>
            <a:p>
              <a:r>
                <a:rPr lang="es-ES" sz="1600" dirty="0" err="1" smtClean="0">
                  <a:solidFill>
                    <a:schemeClr val="tx1"/>
                  </a:solidFill>
                </a:rPr>
                <a:t>vtaAcum</a:t>
              </a:r>
              <a:r>
                <a:rPr lang="es-ES" sz="1600" dirty="0" smtClean="0">
                  <a:solidFill>
                    <a:schemeClr val="tx1"/>
                  </a:solidFill>
                </a:rPr>
                <a:t>= 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56 Conector recto"/>
            <p:cNvCxnSpPr/>
            <p:nvPr/>
          </p:nvCxnSpPr>
          <p:spPr>
            <a:xfrm>
              <a:off x="6121401" y="6553200"/>
              <a:ext cx="165099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57 Grupo"/>
          <p:cNvGrpSpPr/>
          <p:nvPr/>
        </p:nvGrpSpPr>
        <p:grpSpPr>
          <a:xfrm>
            <a:off x="6119901" y="5243512"/>
            <a:ext cx="1652499" cy="821265"/>
            <a:chOff x="6119901" y="6248400"/>
            <a:chExt cx="1652499" cy="821265"/>
          </a:xfrm>
        </p:grpSpPr>
        <p:sp>
          <p:nvSpPr>
            <p:cNvPr id="59" name="58 Rectángulo"/>
            <p:cNvSpPr/>
            <p:nvPr/>
          </p:nvSpPr>
          <p:spPr>
            <a:xfrm>
              <a:off x="6119901" y="6248400"/>
              <a:ext cx="1652499" cy="8212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solidFill>
                    <a:schemeClr val="tx1"/>
                  </a:solidFill>
                </a:rPr>
                <a:t>:Vendedor</a:t>
              </a:r>
            </a:p>
            <a:p>
              <a:r>
                <a:rPr lang="es-ES" sz="1600" dirty="0" smtClean="0">
                  <a:solidFill>
                    <a:schemeClr val="tx1"/>
                  </a:solidFill>
                </a:rPr>
                <a:t>nombre</a:t>
              </a:r>
            </a:p>
            <a:p>
              <a:r>
                <a:rPr lang="es-ES" sz="1600" dirty="0" err="1" smtClean="0">
                  <a:solidFill>
                    <a:schemeClr val="tx1"/>
                  </a:solidFill>
                </a:rPr>
                <a:t>vtaAcum</a:t>
              </a:r>
              <a:r>
                <a:rPr lang="es-ES" sz="1600" dirty="0" smtClean="0">
                  <a:solidFill>
                    <a:schemeClr val="tx1"/>
                  </a:solidFill>
                </a:rPr>
                <a:t>= 1500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60" name="59 Conector recto"/>
            <p:cNvCxnSpPr/>
            <p:nvPr/>
          </p:nvCxnSpPr>
          <p:spPr>
            <a:xfrm>
              <a:off x="6121401" y="6553200"/>
              <a:ext cx="165099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63 Grupo"/>
          <p:cNvGrpSpPr/>
          <p:nvPr/>
        </p:nvGrpSpPr>
        <p:grpSpPr>
          <a:xfrm>
            <a:off x="6119808" y="5243512"/>
            <a:ext cx="1652499" cy="821265"/>
            <a:chOff x="6119901" y="6248400"/>
            <a:chExt cx="1652499" cy="821265"/>
          </a:xfrm>
        </p:grpSpPr>
        <p:sp>
          <p:nvSpPr>
            <p:cNvPr id="65" name="64 Rectángulo"/>
            <p:cNvSpPr/>
            <p:nvPr/>
          </p:nvSpPr>
          <p:spPr>
            <a:xfrm>
              <a:off x="6119901" y="6248400"/>
              <a:ext cx="1652499" cy="8212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solidFill>
                    <a:schemeClr val="tx1"/>
                  </a:solidFill>
                </a:rPr>
                <a:t>:Vendedor</a:t>
              </a:r>
            </a:p>
            <a:p>
              <a:r>
                <a:rPr lang="es-ES" sz="1600" dirty="0" smtClean="0">
                  <a:solidFill>
                    <a:schemeClr val="tx1"/>
                  </a:solidFill>
                </a:rPr>
                <a:t>nombre</a:t>
              </a:r>
            </a:p>
            <a:p>
              <a:r>
                <a:rPr lang="es-ES" sz="1600" dirty="0" err="1" smtClean="0">
                  <a:solidFill>
                    <a:schemeClr val="tx1"/>
                  </a:solidFill>
                </a:rPr>
                <a:t>vtaAcum</a:t>
              </a:r>
              <a:r>
                <a:rPr lang="es-ES" sz="1600" dirty="0" smtClean="0">
                  <a:solidFill>
                    <a:schemeClr val="tx1"/>
                  </a:solidFill>
                </a:rPr>
                <a:t>= 2700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66" name="65 Conector recto"/>
            <p:cNvCxnSpPr/>
            <p:nvPr/>
          </p:nvCxnSpPr>
          <p:spPr>
            <a:xfrm>
              <a:off x="6121401" y="6553200"/>
              <a:ext cx="165099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33 Conector recto de flecha"/>
          <p:cNvCxnSpPr/>
          <p:nvPr/>
        </p:nvCxnSpPr>
        <p:spPr>
          <a:xfrm>
            <a:off x="7175500" y="5706529"/>
            <a:ext cx="8255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40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0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500"/>
                            </p:stCondLst>
                            <p:childTnLst>
                              <p:par>
                                <p:cTn id="21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4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8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4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9" grpId="0" animBg="1"/>
      <p:bldP spid="49" grpId="1" animBg="1"/>
      <p:bldP spid="49" grpId="2" animBg="1"/>
      <p:bldP spid="49" grpId="3" animBg="1"/>
      <p:bldP spid="49" grpId="4" animBg="1"/>
      <p:bldP spid="50" grpId="0" animBg="1"/>
      <p:bldP spid="50" grpId="1" animBg="1"/>
      <p:bldP spid="51" grpId="0" animBg="1"/>
      <p:bldP spid="51" grpId="1" animBg="1"/>
      <p:bldP spid="51" grpId="2" animBg="1"/>
      <p:bldP spid="51" grpId="3" animBg="1"/>
      <p:bldP spid="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PROVEEDORES Y CLIENTES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s-ES" altLang="es-AR" dirty="0"/>
              <a:t>Cuando dos clases están relacionadas una asume el rol de </a:t>
            </a:r>
            <a:r>
              <a:rPr lang="es-ES" altLang="es-AR" b="1" dirty="0"/>
              <a:t>CLIENTE</a:t>
            </a:r>
            <a:r>
              <a:rPr lang="es-ES" altLang="es-AR" dirty="0"/>
              <a:t> y otra asume el rol de </a:t>
            </a:r>
            <a:r>
              <a:rPr lang="es-ES" altLang="es-AR" b="1" dirty="0"/>
              <a:t>PROVEEDORA</a:t>
            </a:r>
            <a:r>
              <a:rPr lang="es-ES" altLang="es-AR" dirty="0"/>
              <a:t>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s-ES" altLang="es-AR" dirty="0"/>
              <a:t>Entre la clase </a:t>
            </a:r>
            <a:r>
              <a:rPr lang="es-ES" altLang="es-AR" b="1" dirty="0"/>
              <a:t>CLIENTE</a:t>
            </a:r>
            <a:r>
              <a:rPr lang="es-ES" altLang="es-AR" dirty="0"/>
              <a:t> y la clase </a:t>
            </a:r>
            <a:r>
              <a:rPr lang="es-ES" altLang="es-AR" b="1" dirty="0"/>
              <a:t>PROVEEDORA</a:t>
            </a:r>
            <a:r>
              <a:rPr lang="es-ES" altLang="es-AR" dirty="0"/>
              <a:t> se establece un </a:t>
            </a:r>
            <a:r>
              <a:rPr lang="es-ES" altLang="es-AR" b="1" dirty="0"/>
              <a:t>contrato</a:t>
            </a:r>
            <a:r>
              <a:rPr lang="es-ES" altLang="es-AR" dirty="0"/>
              <a:t> a través del cual cada una asume algunas </a:t>
            </a:r>
            <a:r>
              <a:rPr lang="es-ES" altLang="es-AR" b="1" dirty="0"/>
              <a:t>responsabilidades</a:t>
            </a:r>
            <a:r>
              <a:rPr lang="es-ES" altLang="es-AR" dirty="0"/>
              <a:t>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s-ES" altLang="es-AR" dirty="0"/>
              <a:t>Cada servicio provisto por la clase </a:t>
            </a:r>
            <a:r>
              <a:rPr lang="es-ES" altLang="es-AR" b="1" dirty="0"/>
              <a:t>PROVEEDORA</a:t>
            </a:r>
            <a:r>
              <a:rPr lang="es-ES" altLang="es-AR" dirty="0"/>
              <a:t> va a ser </a:t>
            </a:r>
            <a:r>
              <a:rPr lang="es-ES" altLang="es-AR" b="1" dirty="0"/>
              <a:t>usado</a:t>
            </a:r>
            <a:r>
              <a:rPr lang="es-ES" altLang="es-AR" dirty="0"/>
              <a:t> desde una clase </a:t>
            </a:r>
            <a:r>
              <a:rPr lang="es-ES" altLang="es-AR" b="1" dirty="0"/>
              <a:t>CLIENTE, </a:t>
            </a:r>
            <a:r>
              <a:rPr lang="es-ES" altLang="es-AR" dirty="0"/>
              <a:t>de acuerdo a las condiciones que establece el </a:t>
            </a:r>
            <a:r>
              <a:rPr lang="es-ES" altLang="es-AR" b="1" dirty="0"/>
              <a:t>contrato</a:t>
            </a:r>
            <a:r>
              <a:rPr lang="es-ES" altLang="es-AR" dirty="0"/>
              <a:t>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s-ES" altLang="es-AR" dirty="0" smtClean="0"/>
              <a:t>Un </a:t>
            </a:r>
            <a:r>
              <a:rPr lang="es-ES" altLang="es-AR" dirty="0"/>
              <a:t>mismo problema puede modelarse de maneras diferentes. </a:t>
            </a:r>
            <a:endParaRPr lang="es-ES" altLang="es-AR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s-ES" altLang="es-AR" dirty="0" smtClean="0"/>
              <a:t>En </a:t>
            </a:r>
            <a:r>
              <a:rPr lang="es-ES" altLang="es-AR" dirty="0"/>
              <a:t>cada diseño alternativo la asignación de  responsabilidades puede variar. </a:t>
            </a:r>
            <a:endParaRPr lang="en-US" alt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4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REPRESENTACIÓN EN MEMORIA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AR" dirty="0" smtClean="0"/>
          </a:p>
          <a:p>
            <a:r>
              <a:rPr lang="es-AR" dirty="0" smtClean="0"/>
              <a:t>Cada </a:t>
            </a:r>
            <a:r>
              <a:rPr lang="es-AR" dirty="0"/>
              <a:t>objeto de software modela a un objeto del problema identificado en la etapa de diseño.  </a:t>
            </a:r>
          </a:p>
          <a:p>
            <a:r>
              <a:rPr lang="es-AR" dirty="0"/>
              <a:t>El estado interno de un objeto puede contener referencias a otros objetos, de modo que un sistema complejo puede modelarse a partir de objetos simples. </a:t>
            </a:r>
          </a:p>
          <a:p>
            <a:r>
              <a:rPr lang="es-AR" dirty="0"/>
              <a:t>La modificación de la representación de un objeto no afecta a la representación de los objetos que lo referencian. </a:t>
            </a:r>
          </a:p>
          <a:p>
            <a:r>
              <a:rPr lang="es-AR" dirty="0"/>
              <a:t>En este caso si cambia la representación interna de la </a:t>
            </a:r>
            <a:r>
              <a:rPr lang="es-AR"/>
              <a:t>clase </a:t>
            </a:r>
            <a:r>
              <a:rPr lang="es-AR" b="1" smtClean="0">
                <a:latin typeface="Courier New" panose="02070309020205020404" pitchFamily="49" charset="0"/>
                <a:cs typeface="Courier New" panose="02070309020205020404" pitchFamily="49" charset="0"/>
              </a:rPr>
              <a:t>Vendedor</a:t>
            </a:r>
            <a:r>
              <a:rPr lang="es-AR" smtClean="0"/>
              <a:t>, </a:t>
            </a:r>
            <a:r>
              <a:rPr lang="es-AR" dirty="0"/>
              <a:t>la modificación no afecta a la clase 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Factura</a:t>
            </a:r>
            <a:r>
              <a:rPr lang="es-AR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20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457200" y="13716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Representación por Referencia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5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FACTURA Y CUENTA CORRIENTE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i="1" dirty="0">
                <a:latin typeface="Calibri" panose="020F0502020204030204" pitchFamily="34" charset="0"/>
              </a:rPr>
              <a:t>En un negocio se desea mantener información referida a las </a:t>
            </a:r>
            <a:r>
              <a:rPr lang="es-AR" b="1" i="1" dirty="0">
                <a:latin typeface="Calibri" panose="020F0502020204030204" pitchFamily="34" charset="0"/>
              </a:rPr>
              <a:t>facturas</a:t>
            </a:r>
            <a:r>
              <a:rPr lang="es-AR" i="1" dirty="0">
                <a:latin typeface="Calibri" panose="020F0502020204030204" pitchFamily="34" charset="0"/>
              </a:rPr>
              <a:t> imputadas </a:t>
            </a:r>
            <a:r>
              <a:rPr lang="es-AR" i="1" dirty="0" smtClean="0">
                <a:latin typeface="Calibri" panose="020F0502020204030204" pitchFamily="34" charset="0"/>
              </a:rPr>
              <a:t>a los vendedores. </a:t>
            </a:r>
            <a:endParaRPr lang="es-AR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AR" i="1" dirty="0">
                <a:latin typeface="Calibri" panose="020F0502020204030204" pitchFamily="34" charset="0"/>
              </a:rPr>
              <a:t>De cada </a:t>
            </a:r>
            <a:r>
              <a:rPr lang="es-AR" b="1" i="1" u="sng" dirty="0">
                <a:latin typeface="Calibri" panose="020F0502020204030204" pitchFamily="34" charset="0"/>
              </a:rPr>
              <a:t>factura</a:t>
            </a:r>
            <a:r>
              <a:rPr lang="es-AR" i="1" dirty="0">
                <a:latin typeface="Calibri" panose="020F0502020204030204" pitchFamily="34" charset="0"/>
              </a:rPr>
              <a:t> se </a:t>
            </a:r>
            <a:r>
              <a:rPr lang="es-AR" i="1" dirty="0" smtClean="0">
                <a:latin typeface="Calibri" panose="020F0502020204030204" pitchFamily="34" charset="0"/>
              </a:rPr>
              <a:t>mantiene: </a:t>
            </a:r>
          </a:p>
          <a:p>
            <a:pPr marL="457200" lvl="1" indent="0">
              <a:buNone/>
            </a:pPr>
            <a:r>
              <a:rPr lang="es-AR" sz="2400" i="1" dirty="0" smtClean="0">
                <a:latin typeface="Calibri" panose="020F0502020204030204" pitchFamily="34" charset="0"/>
              </a:rPr>
              <a:t>el </a:t>
            </a:r>
            <a:r>
              <a:rPr lang="es-AR" sz="2400" b="1" i="1" dirty="0">
                <a:latin typeface="Calibri" panose="020F0502020204030204" pitchFamily="34" charset="0"/>
              </a:rPr>
              <a:t>número</a:t>
            </a:r>
            <a:r>
              <a:rPr lang="es-AR" sz="2400" i="1" dirty="0">
                <a:latin typeface="Calibri" panose="020F0502020204030204" pitchFamily="34" charset="0"/>
              </a:rPr>
              <a:t>, </a:t>
            </a:r>
            <a:endParaRPr lang="es-AR" sz="2400" i="1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s-AR" sz="2400" i="1" dirty="0" smtClean="0">
                <a:latin typeface="Calibri" panose="020F0502020204030204" pitchFamily="34" charset="0"/>
              </a:rPr>
              <a:t>el </a:t>
            </a:r>
            <a:r>
              <a:rPr lang="es-AR" sz="2400" b="1" i="1" dirty="0">
                <a:latin typeface="Calibri" panose="020F0502020204030204" pitchFamily="34" charset="0"/>
              </a:rPr>
              <a:t>monto</a:t>
            </a:r>
            <a:r>
              <a:rPr lang="es-AR" sz="2400" i="1" dirty="0">
                <a:latin typeface="Calibri" panose="020F0502020204030204" pitchFamily="34" charset="0"/>
              </a:rPr>
              <a:t> y </a:t>
            </a:r>
            <a:endParaRPr lang="es-AR" sz="2400" i="1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s-AR" sz="2400" i="1" dirty="0" smtClean="0">
                <a:latin typeface="Calibri" panose="020F0502020204030204" pitchFamily="34" charset="0"/>
              </a:rPr>
              <a:t>el </a:t>
            </a:r>
            <a:r>
              <a:rPr lang="es-AR" sz="2400" b="1" i="1" dirty="0" smtClean="0">
                <a:latin typeface="Calibri" panose="020F0502020204030204" pitchFamily="34" charset="0"/>
              </a:rPr>
              <a:t>vendedor </a:t>
            </a:r>
            <a:r>
              <a:rPr lang="es-AR" sz="2400" i="1" dirty="0" smtClean="0">
                <a:latin typeface="Calibri" panose="020F0502020204030204" pitchFamily="34" charset="0"/>
              </a:rPr>
              <a:t>que realizó la venta. </a:t>
            </a:r>
            <a:endParaRPr lang="es-AR" sz="2400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AR" i="1" dirty="0">
                <a:latin typeface="Calibri" panose="020F0502020204030204" pitchFamily="34" charset="0"/>
              </a:rPr>
              <a:t>De cada </a:t>
            </a:r>
            <a:r>
              <a:rPr lang="es-AR" b="1" i="1" u="sng" dirty="0" smtClean="0">
                <a:latin typeface="Calibri" panose="020F0502020204030204" pitchFamily="34" charset="0"/>
              </a:rPr>
              <a:t>vendedor</a:t>
            </a:r>
            <a:r>
              <a:rPr lang="es-AR" b="1" i="1" dirty="0" smtClean="0">
                <a:latin typeface="Calibri" panose="020F0502020204030204" pitchFamily="34" charset="0"/>
              </a:rPr>
              <a:t> </a:t>
            </a:r>
            <a:r>
              <a:rPr lang="es-AR" i="1" dirty="0" smtClean="0">
                <a:latin typeface="Calibri" panose="020F0502020204030204" pitchFamily="34" charset="0"/>
              </a:rPr>
              <a:t>se mantiene: </a:t>
            </a:r>
          </a:p>
          <a:p>
            <a:pPr marL="457200" lvl="1" indent="0">
              <a:buNone/>
            </a:pPr>
            <a:r>
              <a:rPr lang="es-AR" sz="2400" i="1" dirty="0" smtClean="0">
                <a:latin typeface="Calibri" panose="020F0502020204030204" pitchFamily="34" charset="0"/>
              </a:rPr>
              <a:t>el </a:t>
            </a:r>
            <a:r>
              <a:rPr lang="es-AR" sz="2400" b="1" i="1" dirty="0">
                <a:latin typeface="Calibri" panose="020F0502020204030204" pitchFamily="34" charset="0"/>
              </a:rPr>
              <a:t>nombre  </a:t>
            </a:r>
            <a:r>
              <a:rPr lang="es-AR" sz="2400" i="1" dirty="0">
                <a:latin typeface="Calibri" panose="020F0502020204030204" pitchFamily="34" charset="0"/>
              </a:rPr>
              <a:t>del </a:t>
            </a:r>
            <a:r>
              <a:rPr lang="es-AR" sz="2400" i="1" dirty="0" smtClean="0">
                <a:latin typeface="Calibri" panose="020F0502020204030204" pitchFamily="34" charset="0"/>
              </a:rPr>
              <a:t>vendedor y </a:t>
            </a:r>
          </a:p>
          <a:p>
            <a:pPr marL="457200" lvl="1" indent="0">
              <a:buNone/>
            </a:pPr>
            <a:r>
              <a:rPr lang="es-AR" sz="2400" i="1" dirty="0" smtClean="0">
                <a:latin typeface="Calibri" panose="020F0502020204030204" pitchFamily="34" charset="0"/>
              </a:rPr>
              <a:t>las </a:t>
            </a:r>
            <a:r>
              <a:rPr lang="es-AR" sz="2400" b="1" i="1" dirty="0" smtClean="0">
                <a:latin typeface="Calibri" panose="020F0502020204030204" pitchFamily="34" charset="0"/>
              </a:rPr>
              <a:t>ventas acumuladas</a:t>
            </a:r>
            <a:r>
              <a:rPr lang="es-AR" sz="2400" i="1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s-AR" i="1" dirty="0">
                <a:latin typeface="Calibri" panose="020F0502020204030204" pitchFamily="34" charset="0"/>
              </a:rPr>
              <a:t>Cuando se registra una factura, las ventas acumuladas del vendedor aumentan de acuerdo al monto de la factura.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FACTURA Y CUENTA CORRIENTE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s-AR" dirty="0">
              <a:solidFill>
                <a:srgbClr val="2F2B2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4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457200" y="1335742"/>
            <a:ext cx="4038600" cy="31600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Factura</a:t>
            </a:r>
            <a:endParaRPr lang="en-US" sz="2000" b="1" dirty="0">
              <a:solidFill>
                <a:schemeClr val="tx1"/>
              </a:solidFill>
            </a:endParaRP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solidFill>
                  <a:schemeClr val="tx1"/>
                </a:solidFill>
              </a:rPr>
              <a:t>&lt;&lt;atributos de instancia&gt;&gt;</a:t>
            </a:r>
          </a:p>
          <a:p>
            <a:pPr fontAlgn="t"/>
            <a:r>
              <a:rPr lang="pt-BR" sz="2000" dirty="0" err="1" smtClean="0">
                <a:solidFill>
                  <a:schemeClr val="tx1"/>
                </a:solidFill>
              </a:rPr>
              <a:t>nroFact</a:t>
            </a:r>
            <a:r>
              <a:rPr lang="pt-BR" sz="2000" dirty="0" smtClean="0">
                <a:solidFill>
                  <a:schemeClr val="tx1"/>
                </a:solidFill>
              </a:rPr>
              <a:t>: </a:t>
            </a:r>
            <a:r>
              <a:rPr lang="pt-BR" sz="2000" dirty="0" err="1">
                <a:solidFill>
                  <a:schemeClr val="tx1"/>
                </a:solidFill>
              </a:rPr>
              <a:t>String</a:t>
            </a:r>
            <a:endParaRPr lang="pt-BR" sz="2000" dirty="0">
              <a:solidFill>
                <a:schemeClr val="tx1"/>
              </a:solidFill>
            </a:endParaRPr>
          </a:p>
          <a:p>
            <a:pPr fontAlgn="t"/>
            <a:r>
              <a:rPr lang="pt-BR" sz="2000" dirty="0" err="1" smtClean="0">
                <a:solidFill>
                  <a:schemeClr val="tx1"/>
                </a:solidFill>
              </a:rPr>
              <a:t>montoFact</a:t>
            </a:r>
            <a:r>
              <a:rPr lang="pt-BR" sz="2000" dirty="0" smtClean="0">
                <a:solidFill>
                  <a:schemeClr val="tx1"/>
                </a:solidFill>
              </a:rPr>
              <a:t>: </a:t>
            </a:r>
            <a:r>
              <a:rPr lang="pt-BR" sz="2000" dirty="0">
                <a:solidFill>
                  <a:schemeClr val="tx1"/>
                </a:solidFill>
              </a:rPr>
              <a:t>real</a:t>
            </a:r>
          </a:p>
          <a:p>
            <a:pPr fontAlgn="t"/>
            <a:r>
              <a:rPr lang="pt-BR" sz="2000" dirty="0" smtClean="0">
                <a:solidFill>
                  <a:schemeClr val="tx1"/>
                </a:solidFill>
              </a:rPr>
              <a:t>vendedor: </a:t>
            </a:r>
            <a:r>
              <a:rPr lang="pt-BR" sz="2000" b="1" dirty="0" smtClean="0">
                <a:solidFill>
                  <a:schemeClr val="tx1"/>
                </a:solidFill>
              </a:rPr>
              <a:t>Vendedor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solidFill>
                  <a:schemeClr val="tx1"/>
                </a:solidFill>
              </a:rPr>
              <a:t>&lt;&lt; </a:t>
            </a:r>
            <a:r>
              <a:rPr lang="pt-BR" sz="2000" dirty="0" err="1">
                <a:solidFill>
                  <a:schemeClr val="tx1"/>
                </a:solidFill>
              </a:rPr>
              <a:t>Constructores</a:t>
            </a:r>
            <a:r>
              <a:rPr lang="pt-BR" sz="2000" dirty="0">
                <a:solidFill>
                  <a:schemeClr val="tx1"/>
                </a:solidFill>
              </a:rPr>
              <a:t>&gt;&gt;</a:t>
            </a:r>
          </a:p>
          <a:p>
            <a:pPr fontAlgn="t"/>
            <a:r>
              <a:rPr lang="pt-BR" sz="2000" dirty="0" err="1" smtClean="0">
                <a:solidFill>
                  <a:schemeClr val="tx1"/>
                </a:solidFill>
              </a:rPr>
              <a:t>Factura</a:t>
            </a:r>
            <a:r>
              <a:rPr lang="pt-BR" sz="2000" dirty="0" smtClean="0">
                <a:solidFill>
                  <a:schemeClr val="tx1"/>
                </a:solidFill>
              </a:rPr>
              <a:t>(</a:t>
            </a:r>
            <a:r>
              <a:rPr lang="pt-BR" sz="2000" dirty="0" err="1" smtClean="0">
                <a:solidFill>
                  <a:schemeClr val="tx1"/>
                </a:solidFill>
              </a:rPr>
              <a:t>nro</a:t>
            </a:r>
            <a:r>
              <a:rPr lang="pt-BR" sz="2000" dirty="0" smtClean="0">
                <a:solidFill>
                  <a:schemeClr val="tx1"/>
                </a:solidFill>
              </a:rPr>
              <a:t>: </a:t>
            </a:r>
            <a:r>
              <a:rPr lang="pt-BR" sz="2000" dirty="0" err="1" smtClean="0">
                <a:solidFill>
                  <a:schemeClr val="tx1"/>
                </a:solidFill>
              </a:rPr>
              <a:t>String</a:t>
            </a:r>
            <a:r>
              <a:rPr lang="pt-BR" sz="2000" dirty="0" smtClean="0">
                <a:solidFill>
                  <a:schemeClr val="tx1"/>
                </a:solidFill>
              </a:rPr>
              <a:t>, m: </a:t>
            </a:r>
            <a:r>
              <a:rPr lang="pt-BR" sz="2000" dirty="0" err="1" smtClean="0">
                <a:solidFill>
                  <a:schemeClr val="tx1"/>
                </a:solidFill>
              </a:rPr>
              <a:t>float</a:t>
            </a:r>
            <a:r>
              <a:rPr lang="pt-BR" sz="2000" dirty="0" smtClean="0">
                <a:solidFill>
                  <a:schemeClr val="tx1"/>
                </a:solidFill>
              </a:rPr>
              <a:t>, </a:t>
            </a:r>
            <a:r>
              <a:rPr lang="pt-BR" sz="2000" dirty="0" err="1" smtClean="0">
                <a:solidFill>
                  <a:schemeClr val="tx1"/>
                </a:solidFill>
              </a:rPr>
              <a:t>ven</a:t>
            </a:r>
            <a:r>
              <a:rPr lang="pt-BR" sz="2000" dirty="0" smtClean="0">
                <a:solidFill>
                  <a:schemeClr val="tx1"/>
                </a:solidFill>
              </a:rPr>
              <a:t>: Vendedor)</a:t>
            </a:r>
          </a:p>
          <a:p>
            <a:pPr fontAlgn="t"/>
            <a:r>
              <a:rPr lang="pt-BR" sz="2000" dirty="0" smtClean="0">
                <a:solidFill>
                  <a:schemeClr val="tx1"/>
                </a:solidFill>
              </a:rPr>
              <a:t>...</a:t>
            </a:r>
            <a:endParaRPr lang="pt-BR" sz="2000" dirty="0">
              <a:solidFill>
                <a:schemeClr val="tx1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457200" y="1693331"/>
            <a:ext cx="4038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4648200" y="1335742"/>
            <a:ext cx="3886200" cy="24742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Vendedor</a:t>
            </a:r>
            <a:endParaRPr lang="en-US" sz="2000" b="1" dirty="0">
              <a:solidFill>
                <a:schemeClr val="tx1"/>
              </a:solidFill>
            </a:endParaRPr>
          </a:p>
          <a:p>
            <a:pPr fontAlgn="t">
              <a:spcBef>
                <a:spcPts val="600"/>
              </a:spcBef>
            </a:pPr>
            <a:r>
              <a:rPr lang="es-ES" sz="2000" dirty="0">
                <a:solidFill>
                  <a:schemeClr val="tx1"/>
                </a:solidFill>
              </a:rPr>
              <a:t>&lt;&lt;atributos de instancia&gt;&gt; </a:t>
            </a:r>
            <a:r>
              <a:rPr lang="es-ES" sz="2000" dirty="0" smtClean="0">
                <a:solidFill>
                  <a:schemeClr val="tx1"/>
                </a:solidFill>
              </a:rPr>
              <a:t>nombre: </a:t>
            </a:r>
            <a:r>
              <a:rPr lang="es-ES" sz="2000" dirty="0" err="1">
                <a:solidFill>
                  <a:schemeClr val="tx1"/>
                </a:solidFill>
              </a:rPr>
              <a:t>String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vtaAcum</a:t>
            </a:r>
            <a:r>
              <a:rPr lang="es-ES" sz="2000" dirty="0" smtClean="0">
                <a:solidFill>
                  <a:schemeClr val="tx1"/>
                </a:solidFill>
              </a:rPr>
              <a:t>: real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</a:rPr>
              <a:t>&lt;&lt;Constructor&gt;&gt;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Vendedor(n: </a:t>
            </a:r>
            <a:r>
              <a:rPr lang="es-ES" sz="2000" dirty="0" err="1" smtClean="0">
                <a:solidFill>
                  <a:schemeClr val="tx1"/>
                </a:solidFill>
              </a:rPr>
              <a:t>String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  <a:endParaRPr lang="es-ES" sz="2000" dirty="0">
              <a:solidFill>
                <a:schemeClr val="tx1"/>
              </a:solidFill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4648200" y="1693331"/>
            <a:ext cx="3886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457200" y="3098799"/>
            <a:ext cx="4038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648200" y="2721036"/>
            <a:ext cx="3886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8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FACTURA Y CUENTA CORRIENTE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5208" y="1295400"/>
            <a:ext cx="8311592" cy="497840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s-AR" dirty="0">
              <a:solidFill>
                <a:srgbClr val="2F2B2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5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375208" y="1335742"/>
            <a:ext cx="4202584" cy="44554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Factura</a:t>
            </a:r>
            <a:endParaRPr lang="en-US" sz="2000" b="1" dirty="0">
              <a:solidFill>
                <a:schemeClr val="tx1"/>
              </a:solidFill>
            </a:endParaRP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solidFill>
                  <a:schemeClr val="tx1"/>
                </a:solidFill>
              </a:rPr>
              <a:t>&lt;&lt;atributos de instancia&gt;&gt;</a:t>
            </a:r>
          </a:p>
          <a:p>
            <a:pPr fontAlgn="t"/>
            <a:r>
              <a:rPr lang="pt-BR" sz="2000" dirty="0" err="1" smtClean="0">
                <a:solidFill>
                  <a:schemeClr val="tx1"/>
                </a:solidFill>
              </a:rPr>
              <a:t>nroFact</a:t>
            </a:r>
            <a:r>
              <a:rPr lang="pt-BR" sz="2000" dirty="0" smtClean="0">
                <a:solidFill>
                  <a:schemeClr val="tx1"/>
                </a:solidFill>
              </a:rPr>
              <a:t>: </a:t>
            </a:r>
            <a:r>
              <a:rPr lang="pt-BR" sz="2000" dirty="0" err="1">
                <a:solidFill>
                  <a:schemeClr val="tx1"/>
                </a:solidFill>
              </a:rPr>
              <a:t>String</a:t>
            </a:r>
            <a:endParaRPr lang="pt-BR" sz="2000" dirty="0">
              <a:solidFill>
                <a:schemeClr val="tx1"/>
              </a:solidFill>
            </a:endParaRPr>
          </a:p>
          <a:p>
            <a:pPr fontAlgn="t"/>
            <a:r>
              <a:rPr lang="pt-BR" sz="2000" dirty="0" err="1" smtClean="0">
                <a:solidFill>
                  <a:schemeClr val="tx1"/>
                </a:solidFill>
              </a:rPr>
              <a:t>montoFact</a:t>
            </a:r>
            <a:r>
              <a:rPr lang="pt-BR" sz="2000" dirty="0" smtClean="0">
                <a:solidFill>
                  <a:schemeClr val="tx1"/>
                </a:solidFill>
              </a:rPr>
              <a:t>: </a:t>
            </a:r>
            <a:r>
              <a:rPr lang="pt-BR" sz="2000" dirty="0">
                <a:solidFill>
                  <a:schemeClr val="tx1"/>
                </a:solidFill>
              </a:rPr>
              <a:t>real</a:t>
            </a:r>
          </a:p>
          <a:p>
            <a:pPr fontAlgn="t"/>
            <a:r>
              <a:rPr lang="pt-BR" sz="2000" dirty="0" smtClean="0">
                <a:solidFill>
                  <a:schemeClr val="tx1"/>
                </a:solidFill>
              </a:rPr>
              <a:t>vendedor: </a:t>
            </a:r>
            <a:r>
              <a:rPr lang="pt-BR" sz="2000" b="1" dirty="0" smtClean="0">
                <a:solidFill>
                  <a:schemeClr val="tx1"/>
                </a:solidFill>
              </a:rPr>
              <a:t>Vendedor</a:t>
            </a:r>
          </a:p>
          <a:p>
            <a:pPr fontAlgn="t"/>
            <a:r>
              <a:rPr lang="pt-BR" sz="2000" dirty="0" smtClean="0">
                <a:solidFill>
                  <a:schemeClr val="tx1"/>
                </a:solidFill>
              </a:rPr>
              <a:t>...</a:t>
            </a:r>
          </a:p>
          <a:p>
            <a:pPr fontAlgn="t">
              <a:spcAft>
                <a:spcPts val="600"/>
              </a:spcAft>
            </a:pPr>
            <a:r>
              <a:rPr lang="pt-BR" sz="2000" dirty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pt-BR" sz="2000" dirty="0" err="1" smtClean="0">
                <a:solidFill>
                  <a:schemeClr val="tx1"/>
                </a:solidFill>
              </a:rPr>
              <a:t>establecerVendedor</a:t>
            </a:r>
            <a:r>
              <a:rPr lang="pt-BR" sz="2000" dirty="0" smtClean="0">
                <a:solidFill>
                  <a:schemeClr val="tx1"/>
                </a:solidFill>
              </a:rPr>
              <a:t>(</a:t>
            </a:r>
            <a:r>
              <a:rPr lang="pt-BR" sz="2000" dirty="0" err="1" smtClean="0">
                <a:solidFill>
                  <a:schemeClr val="tx1"/>
                </a:solidFill>
              </a:rPr>
              <a:t>ven:Vendedor</a:t>
            </a:r>
            <a:r>
              <a:rPr lang="pt-BR" sz="2000" dirty="0" smtClean="0">
                <a:solidFill>
                  <a:schemeClr val="tx1"/>
                </a:solidFill>
              </a:rPr>
              <a:t>)</a:t>
            </a:r>
            <a:endParaRPr lang="pt-BR" sz="2000" dirty="0">
              <a:solidFill>
                <a:schemeClr val="tx1"/>
              </a:solidFill>
            </a:endParaRPr>
          </a:p>
          <a:p>
            <a:pPr fontAlgn="t"/>
            <a:r>
              <a:rPr lang="pt-BR" sz="2000" dirty="0" err="1">
                <a:solidFill>
                  <a:schemeClr val="tx1"/>
                </a:solidFill>
              </a:rPr>
              <a:t>establecerMontoFact</a:t>
            </a:r>
            <a:r>
              <a:rPr lang="pt-BR" sz="2000" dirty="0">
                <a:solidFill>
                  <a:schemeClr val="tx1"/>
                </a:solidFill>
              </a:rPr>
              <a:t>(m</a:t>
            </a:r>
            <a:r>
              <a:rPr lang="pt-BR" sz="2000" dirty="0" smtClean="0">
                <a:solidFill>
                  <a:schemeClr val="tx1"/>
                </a:solidFill>
              </a:rPr>
              <a:t>: real</a:t>
            </a:r>
            <a:r>
              <a:rPr lang="pt-BR" sz="2000" dirty="0">
                <a:solidFill>
                  <a:schemeClr val="tx1"/>
                </a:solidFill>
              </a:rPr>
              <a:t>)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pt-BR" sz="2000" dirty="0" err="1">
                <a:solidFill>
                  <a:schemeClr val="tx1"/>
                </a:solidFill>
              </a:rPr>
              <a:t>obtenerNroFact</a:t>
            </a:r>
            <a:r>
              <a:rPr lang="pt-BR" sz="2000" dirty="0" smtClean="0">
                <a:solidFill>
                  <a:schemeClr val="tx1"/>
                </a:solidFill>
              </a:rPr>
              <a:t>(): </a:t>
            </a:r>
            <a:r>
              <a:rPr lang="pt-BR" sz="2000" dirty="0" err="1" smtClean="0">
                <a:solidFill>
                  <a:schemeClr val="tx1"/>
                </a:solidFill>
              </a:rPr>
              <a:t>String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</a:rPr>
              <a:t>obtenerVendedor</a:t>
            </a:r>
            <a:r>
              <a:rPr lang="pt-BR" sz="2000" dirty="0" smtClean="0">
                <a:solidFill>
                  <a:schemeClr val="tx1"/>
                </a:solidFill>
              </a:rPr>
              <a:t>(): Vendedor</a:t>
            </a:r>
            <a:endParaRPr lang="pt-BR" sz="2000" dirty="0">
              <a:solidFill>
                <a:schemeClr val="tx1"/>
              </a:solidFill>
            </a:endParaRPr>
          </a:p>
          <a:p>
            <a:pPr fontAlgn="t"/>
            <a:r>
              <a:rPr lang="pt-BR" sz="2000" dirty="0" err="1">
                <a:solidFill>
                  <a:schemeClr val="tx1"/>
                </a:solidFill>
              </a:rPr>
              <a:t>obtenerMontoFact</a:t>
            </a:r>
            <a:r>
              <a:rPr lang="pt-BR" sz="2000" dirty="0" smtClean="0">
                <a:solidFill>
                  <a:schemeClr val="tx1"/>
                </a:solidFill>
              </a:rPr>
              <a:t>(): real</a:t>
            </a:r>
            <a:endParaRPr lang="pt-BR" sz="2000" dirty="0">
              <a:solidFill>
                <a:schemeClr val="tx1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96013" y="1693331"/>
            <a:ext cx="416097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4648200" y="1335742"/>
            <a:ext cx="3886200" cy="38458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Vendedor</a:t>
            </a:r>
            <a:endParaRPr lang="en-US" sz="2000" b="1" dirty="0">
              <a:solidFill>
                <a:schemeClr val="tx1"/>
              </a:solidFill>
            </a:endParaRPr>
          </a:p>
          <a:p>
            <a:pPr fontAlgn="t">
              <a:spcBef>
                <a:spcPts val="600"/>
              </a:spcBef>
            </a:pPr>
            <a:r>
              <a:rPr lang="es-ES" sz="2000" dirty="0">
                <a:solidFill>
                  <a:schemeClr val="tx1"/>
                </a:solidFill>
              </a:rPr>
              <a:t>&lt;&lt;atributos de instancia&gt;&gt; </a:t>
            </a:r>
            <a:r>
              <a:rPr lang="es-ES" sz="2000" dirty="0" smtClean="0">
                <a:solidFill>
                  <a:schemeClr val="tx1"/>
                </a:solidFill>
              </a:rPr>
              <a:t>nombre: </a:t>
            </a:r>
            <a:r>
              <a:rPr lang="es-ES" sz="2000" dirty="0" err="1">
                <a:solidFill>
                  <a:schemeClr val="tx1"/>
                </a:solidFill>
              </a:rPr>
              <a:t>String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vtaAcum</a:t>
            </a:r>
            <a:r>
              <a:rPr lang="es-ES" sz="2000" dirty="0" smtClean="0">
                <a:solidFill>
                  <a:schemeClr val="tx1"/>
                </a:solidFill>
              </a:rPr>
              <a:t>: real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establecerVtaAcum</a:t>
            </a:r>
            <a:r>
              <a:rPr lang="es-ES" sz="2000" dirty="0" smtClean="0">
                <a:solidFill>
                  <a:schemeClr val="tx1"/>
                </a:solidFill>
              </a:rPr>
              <a:t>(m: real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actualizarVtaAcum</a:t>
            </a:r>
            <a:r>
              <a:rPr lang="es-ES" sz="2000" dirty="0" smtClean="0">
                <a:solidFill>
                  <a:schemeClr val="tx1"/>
                </a:solidFill>
              </a:rPr>
              <a:t>(m: real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obtenerNombre</a:t>
            </a:r>
            <a:r>
              <a:rPr lang="es-ES" sz="2000" dirty="0" smtClean="0">
                <a:solidFill>
                  <a:schemeClr val="tx1"/>
                </a:solidFill>
              </a:rPr>
              <a:t>(): </a:t>
            </a:r>
            <a:r>
              <a:rPr lang="es-ES" sz="2000" dirty="0" err="1" smtClean="0">
                <a:solidFill>
                  <a:schemeClr val="tx1"/>
                </a:solidFill>
              </a:rPr>
              <a:t>String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obtenerVtaAcum</a:t>
            </a:r>
            <a:r>
              <a:rPr lang="es-ES" sz="2000" dirty="0" smtClean="0">
                <a:solidFill>
                  <a:schemeClr val="tx1"/>
                </a:solidFill>
              </a:rPr>
              <a:t>(): real</a:t>
            </a:r>
            <a:endParaRPr lang="es-ES" sz="2000" dirty="0">
              <a:solidFill>
                <a:schemeClr val="tx1"/>
              </a:solidFill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4648200" y="1693331"/>
            <a:ext cx="3886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96013" y="3098799"/>
            <a:ext cx="416097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648200" y="2717799"/>
            <a:ext cx="3886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FACTURA Y CUENTA CORRIENTE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s-AR" dirty="0"/>
              <a:t>Las clases 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Factura</a:t>
            </a:r>
            <a:r>
              <a:rPr lang="es-AR" dirty="0"/>
              <a:t>,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dirty="0"/>
              <a:t> y 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Vendedor </a:t>
            </a:r>
            <a:r>
              <a:rPr lang="es-AR" dirty="0" smtClean="0"/>
              <a:t>están </a:t>
            </a:r>
            <a:r>
              <a:rPr lang="es-AR" dirty="0"/>
              <a:t>asociadas, l</a:t>
            </a:r>
            <a:r>
              <a:rPr lang="es-ES" dirty="0"/>
              <a:t>a relación es de tipo </a:t>
            </a:r>
            <a:r>
              <a:rPr lang="es-ES" b="1" dirty="0" err="1"/>
              <a:t>tieneUn</a:t>
            </a:r>
            <a:r>
              <a:rPr lang="es-ES" dirty="0"/>
              <a:t>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dirty="0"/>
              <a:t>Un comando de la clase 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Factura</a:t>
            </a:r>
            <a:r>
              <a:rPr lang="es-ES" dirty="0"/>
              <a:t> puede recibir como parámetro una variable de una clase asociada, como por ejemplo 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Vendedor</a:t>
            </a:r>
            <a:r>
              <a:rPr lang="es-ES" dirty="0" smtClean="0"/>
              <a:t>. </a:t>
            </a:r>
            <a:endParaRPr lang="es-ES" dirty="0"/>
          </a:p>
          <a:p>
            <a:pPr marL="0" indent="0">
              <a:spcBef>
                <a:spcPts val="600"/>
              </a:spcBef>
              <a:buNone/>
            </a:pPr>
            <a:r>
              <a:rPr lang="es-ES" dirty="0"/>
              <a:t>Una consulta puede retornar una referencia a un objeto de alguna de las clases asociadas.  </a:t>
            </a:r>
            <a:endParaRPr lang="es-ES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s-ES" dirty="0" smtClean="0"/>
              <a:t>En </a:t>
            </a:r>
            <a:r>
              <a:rPr lang="es-ES" dirty="0"/>
              <a:t>este caso se crea también una dependencia, consecuencia de la asociación entre clases. 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7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FACTURA Y CUENTA CORRIENTE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s-ES" dirty="0"/>
              <a:t>Cuando se emite una factura </a:t>
            </a:r>
            <a:r>
              <a:rPr lang="es-ES" dirty="0" smtClean="0"/>
              <a:t>la </a:t>
            </a:r>
            <a:r>
              <a:rPr lang="es-ES" dirty="0"/>
              <a:t>modificación </a:t>
            </a:r>
            <a:r>
              <a:rPr lang="es-ES" dirty="0" smtClean="0"/>
              <a:t>de las ventas acumuladas del vendedor puede </a:t>
            </a:r>
            <a:r>
              <a:rPr lang="es-ES" dirty="0"/>
              <a:t>hacerse a través </a:t>
            </a:r>
            <a:r>
              <a:rPr lang="es-ES" dirty="0" smtClean="0"/>
              <a:t>de un </a:t>
            </a:r>
            <a:r>
              <a:rPr lang="es-ES" dirty="0"/>
              <a:t>mensaje enviado:</a:t>
            </a:r>
          </a:p>
          <a:p>
            <a:pPr lvl="1">
              <a:spcBef>
                <a:spcPts val="600"/>
              </a:spcBef>
            </a:pPr>
            <a:r>
              <a:rPr lang="es-ES" sz="2400" dirty="0"/>
              <a:t>desde un servicio provisto por la clase </a:t>
            </a:r>
            <a:r>
              <a:rPr lang="es-ES" sz="2400" b="1" dirty="0">
                <a:latin typeface="Courier New" pitchFamily="49" charset="0"/>
                <a:cs typeface="Courier New" pitchFamily="49" charset="0"/>
              </a:rPr>
              <a:t>Factura</a:t>
            </a:r>
            <a:r>
              <a:rPr lang="es-ES" sz="2400" dirty="0"/>
              <a:t> que registra la venta, como en la primera solución </a:t>
            </a:r>
            <a:r>
              <a:rPr lang="es-ES" sz="2400" dirty="0" smtClean="0"/>
              <a:t>que propondremos.</a:t>
            </a:r>
            <a:endParaRPr lang="es-ES" sz="2400" dirty="0"/>
          </a:p>
          <a:p>
            <a:pPr lvl="1">
              <a:spcBef>
                <a:spcPts val="600"/>
              </a:spcBef>
            </a:pPr>
            <a:r>
              <a:rPr lang="es-ES" sz="2400" dirty="0" smtClean="0"/>
              <a:t>desde </a:t>
            </a:r>
            <a:r>
              <a:rPr lang="es-ES" sz="2400" dirty="0"/>
              <a:t>el método que invoca al servicio de la clase </a:t>
            </a:r>
            <a:r>
              <a:rPr lang="es-ES" sz="2400" b="1" dirty="0">
                <a:latin typeface="Courier New" pitchFamily="49" charset="0"/>
                <a:cs typeface="Courier New" pitchFamily="49" charset="0"/>
              </a:rPr>
              <a:t>Factura</a:t>
            </a:r>
            <a:r>
              <a:rPr lang="es-ES" sz="2400" dirty="0"/>
              <a:t> que registra la venta, como en la segunda solución </a:t>
            </a:r>
            <a:r>
              <a:rPr lang="es-ES" sz="2400" dirty="0" smtClean="0"/>
              <a:t>que propondremos.</a:t>
            </a:r>
            <a:endParaRPr lang="es-ES" sz="24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FACTURA Y CUENTA CORRIENTE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s-ES" dirty="0"/>
              <a:t>El diseñador del sistema establece la </a:t>
            </a:r>
            <a:r>
              <a:rPr lang="es-ES" b="1" dirty="0"/>
              <a:t>responsabilidad</a:t>
            </a:r>
            <a:r>
              <a:rPr lang="es-ES" dirty="0"/>
              <a:t> de cada clase.</a:t>
            </a:r>
          </a:p>
          <a:p>
            <a:pPr>
              <a:spcBef>
                <a:spcPts val="600"/>
              </a:spcBef>
            </a:pPr>
            <a:r>
              <a:rPr lang="es-ES" dirty="0"/>
              <a:t>El implementador debe generar código adecuado para garantizar que cada clase cumple con sus responsabilidades.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1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FACTURA Y CUENTA CORRIENTE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s-AR" dirty="0">
              <a:solidFill>
                <a:srgbClr val="2F2B2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9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457200" y="2097742"/>
            <a:ext cx="4038600" cy="39982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Factura</a:t>
            </a:r>
            <a:endParaRPr lang="en-US" sz="2000" b="1" dirty="0">
              <a:solidFill>
                <a:schemeClr val="tx1"/>
              </a:solidFill>
            </a:endParaRP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solidFill>
                  <a:schemeClr val="tx1"/>
                </a:solidFill>
              </a:rPr>
              <a:t>&lt;&lt;atributos de instancia&gt;&gt;</a:t>
            </a:r>
          </a:p>
          <a:p>
            <a:pPr fontAlgn="t"/>
            <a:r>
              <a:rPr lang="pt-BR" sz="2000" dirty="0" err="1" smtClean="0">
                <a:solidFill>
                  <a:schemeClr val="tx1"/>
                </a:solidFill>
              </a:rPr>
              <a:t>nroFact</a:t>
            </a:r>
            <a:r>
              <a:rPr lang="pt-BR" sz="2000" dirty="0" smtClean="0">
                <a:solidFill>
                  <a:schemeClr val="tx1"/>
                </a:solidFill>
              </a:rPr>
              <a:t>: </a:t>
            </a:r>
            <a:r>
              <a:rPr lang="pt-BR" sz="2000" dirty="0" err="1">
                <a:solidFill>
                  <a:schemeClr val="tx1"/>
                </a:solidFill>
              </a:rPr>
              <a:t>String</a:t>
            </a:r>
            <a:endParaRPr lang="pt-BR" sz="2000" dirty="0">
              <a:solidFill>
                <a:schemeClr val="tx1"/>
              </a:solidFill>
            </a:endParaRPr>
          </a:p>
          <a:p>
            <a:pPr fontAlgn="t"/>
            <a:r>
              <a:rPr lang="pt-BR" sz="2000" dirty="0" err="1" smtClean="0">
                <a:solidFill>
                  <a:schemeClr val="tx1"/>
                </a:solidFill>
              </a:rPr>
              <a:t>montoFact</a:t>
            </a:r>
            <a:r>
              <a:rPr lang="pt-BR" sz="2000" dirty="0" smtClean="0">
                <a:solidFill>
                  <a:schemeClr val="tx1"/>
                </a:solidFill>
              </a:rPr>
              <a:t>: </a:t>
            </a:r>
            <a:r>
              <a:rPr lang="pt-BR" sz="2000" dirty="0">
                <a:solidFill>
                  <a:schemeClr val="tx1"/>
                </a:solidFill>
              </a:rPr>
              <a:t>real</a:t>
            </a:r>
          </a:p>
          <a:p>
            <a:pPr fontAlgn="t"/>
            <a:r>
              <a:rPr lang="pt-BR" sz="2000" dirty="0" smtClean="0">
                <a:solidFill>
                  <a:schemeClr val="tx1"/>
                </a:solidFill>
              </a:rPr>
              <a:t>Vendedor: </a:t>
            </a:r>
            <a:r>
              <a:rPr lang="pt-BR" sz="2000" b="1" dirty="0" smtClean="0">
                <a:solidFill>
                  <a:schemeClr val="tx1"/>
                </a:solidFill>
              </a:rPr>
              <a:t>Vendedor</a:t>
            </a:r>
          </a:p>
          <a:p>
            <a:pPr fontAlgn="t"/>
            <a:r>
              <a:rPr lang="pt-BR" sz="2000" dirty="0" smtClean="0">
                <a:solidFill>
                  <a:schemeClr val="tx1"/>
                </a:solidFill>
              </a:rPr>
              <a:t>...</a:t>
            </a:r>
          </a:p>
          <a:p>
            <a:pPr fontAlgn="t"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</a:rPr>
              <a:t>&lt;&lt;Responsabilidades&gt;&gt;</a:t>
            </a:r>
          </a:p>
          <a:p>
            <a:pPr fontAlgn="t">
              <a:spcAft>
                <a:spcPts val="600"/>
              </a:spcAft>
            </a:pPr>
            <a:r>
              <a:rPr lang="es-ES" sz="2000" b="1" dirty="0">
                <a:solidFill>
                  <a:schemeClr val="tx1"/>
                </a:solidFill>
              </a:rPr>
              <a:t>Cuando se crea una factura se actualiza </a:t>
            </a:r>
            <a:r>
              <a:rPr lang="es-ES" sz="2000" b="1" dirty="0" smtClean="0">
                <a:solidFill>
                  <a:schemeClr val="tx1"/>
                </a:solidFill>
              </a:rPr>
              <a:t>las ventas acumuladas del vendedor</a:t>
            </a:r>
            <a:r>
              <a:rPr lang="es-ES" sz="2000" dirty="0" smtClean="0">
                <a:solidFill>
                  <a:schemeClr val="tx1"/>
                </a:solidFill>
              </a:rPr>
              <a:t>. </a:t>
            </a:r>
            <a:r>
              <a:rPr lang="es-ES" sz="2000" dirty="0">
                <a:solidFill>
                  <a:schemeClr val="tx1"/>
                </a:solidFill>
              </a:rPr>
              <a:t>Requiere que </a:t>
            </a:r>
            <a:r>
              <a:rPr lang="es-ES" sz="2000" dirty="0" err="1">
                <a:solidFill>
                  <a:schemeClr val="tx1"/>
                </a:solidFill>
              </a:rPr>
              <a:t>nro</a:t>
            </a:r>
            <a:r>
              <a:rPr lang="es-ES" sz="2000" dirty="0">
                <a:solidFill>
                  <a:schemeClr val="tx1"/>
                </a:solidFill>
              </a:rPr>
              <a:t> y </a:t>
            </a:r>
            <a:r>
              <a:rPr lang="es-ES" sz="2000" dirty="0" smtClean="0">
                <a:solidFill>
                  <a:schemeClr val="tx1"/>
                </a:solidFill>
              </a:rPr>
              <a:t>ven sean </a:t>
            </a:r>
            <a:r>
              <a:rPr lang="es-ES" sz="2000" dirty="0">
                <a:solidFill>
                  <a:schemeClr val="tx1"/>
                </a:solidFill>
              </a:rPr>
              <a:t>referencias ligadas. 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457200" y="2455331"/>
            <a:ext cx="4038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4648200" y="2097742"/>
            <a:ext cx="3886200" cy="29314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Vendedor</a:t>
            </a:r>
            <a:endParaRPr lang="en-US" sz="2000" b="1" dirty="0">
              <a:solidFill>
                <a:schemeClr val="tx1"/>
              </a:solidFill>
            </a:endParaRP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</a:rPr>
              <a:t>&lt;&lt;atributos de instancia&gt;&gt; </a:t>
            </a:r>
            <a:r>
              <a:rPr lang="es-ES" sz="2000" dirty="0" smtClean="0">
                <a:solidFill>
                  <a:schemeClr val="tx1"/>
                </a:solidFill>
              </a:rPr>
              <a:t>nombre: </a:t>
            </a:r>
            <a:r>
              <a:rPr lang="es-ES" sz="2000" dirty="0" err="1">
                <a:solidFill>
                  <a:schemeClr val="tx1"/>
                </a:solidFill>
              </a:rPr>
              <a:t>String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vtaAcum</a:t>
            </a:r>
            <a:r>
              <a:rPr lang="es-ES" sz="2000" dirty="0" smtClean="0">
                <a:solidFill>
                  <a:schemeClr val="tx1"/>
                </a:solidFill>
              </a:rPr>
              <a:t>: real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</a:rPr>
              <a:t>&lt;&lt;Responsabilidades&gt;&gt;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</a:rPr>
              <a:t>Requiere que </a:t>
            </a:r>
            <a:r>
              <a:rPr lang="es-ES" sz="2000" dirty="0" err="1">
                <a:solidFill>
                  <a:schemeClr val="tx1"/>
                </a:solidFill>
              </a:rPr>
              <a:t>nom</a:t>
            </a:r>
            <a:r>
              <a:rPr lang="es-ES" sz="2000" dirty="0">
                <a:solidFill>
                  <a:schemeClr val="tx1"/>
                </a:solidFill>
              </a:rPr>
              <a:t> sea una referencia ligada.</a:t>
            </a:r>
          </a:p>
        </p:txBody>
      </p:sp>
      <p:cxnSp>
        <p:nvCxnSpPr>
          <p:cNvPr id="16" name="15 Conector recto"/>
          <p:cNvCxnSpPr/>
          <p:nvPr/>
        </p:nvCxnSpPr>
        <p:spPr>
          <a:xfrm>
            <a:off x="4648200" y="2455331"/>
            <a:ext cx="3886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457200" y="3860799"/>
            <a:ext cx="4038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648200" y="3550772"/>
            <a:ext cx="3886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Rectángulo"/>
          <p:cNvSpPr/>
          <p:nvPr/>
        </p:nvSpPr>
        <p:spPr>
          <a:xfrm>
            <a:off x="457200" y="13716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Alternativa 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1496</Words>
  <Application>Microsoft Office PowerPoint</Application>
  <PresentationFormat>Presentación en pantalla (4:3)</PresentationFormat>
  <Paragraphs>292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Courier New</vt:lpstr>
      <vt:lpstr>Tema de Office</vt:lpstr>
      <vt:lpstr>INTRODUCCIÓN A LA PROGRAMACIÓN ORIENTADA A OBJETOS</vt:lpstr>
      <vt:lpstr>PROVEEDORES Y CLIENTES</vt:lpstr>
      <vt:lpstr>CASO DE ESTUDIO: FACTURA Y CUENTA CORRIENTE</vt:lpstr>
      <vt:lpstr>CASO DE ESTUDIO: FACTURA Y CUENTA CORRIENTE</vt:lpstr>
      <vt:lpstr>CASO DE ESTUDIO: FACTURA Y CUENTA CORRIENTE</vt:lpstr>
      <vt:lpstr>CASO DE ESTUDIO: FACTURA Y CUENTA CORRIENTE</vt:lpstr>
      <vt:lpstr>CASO DE ESTUDIO: FACTURA Y CUENTA CORRIENTE</vt:lpstr>
      <vt:lpstr>CASO DE ESTUDIO: FACTURA Y CUENTA CORRIENTE</vt:lpstr>
      <vt:lpstr>CASO DE ESTUDIO: FACTURA Y CUENTA CORRIENTE</vt:lpstr>
      <vt:lpstr>CASO DE ESTUDIO: FACTURA Y CUENTA CORRIENTE</vt:lpstr>
      <vt:lpstr>CASO DE ESTUDIO: FACTURA Y CUENTA CORRIENTE</vt:lpstr>
      <vt:lpstr>CASO DE ESTUDIO: FACTURA Y CUENTA CORRIENTE</vt:lpstr>
      <vt:lpstr>CASO DE ESTUDIO: FACTURA Y CUENTA CORRIENTE</vt:lpstr>
      <vt:lpstr>CASO DE ESTUDIO: FACTURA Y CUENTA CORRIENTE</vt:lpstr>
      <vt:lpstr>CASO DE ESTUDIO: FACTURA Y CUENTA CORRIENTE</vt:lpstr>
      <vt:lpstr>CASO DE ESTUDIO: FACTURA Y CUENTA CORRIENTE</vt:lpstr>
      <vt:lpstr>CASO DE ESTUDIO: FACTURA Y CUENTA CORRIENTE</vt:lpstr>
      <vt:lpstr>REPRESENTACIÓN EN MEMORIA</vt:lpstr>
      <vt:lpstr>REPRESENTACIÓN EN MEMORIA</vt:lpstr>
      <vt:lpstr>REPRESENTACIÓN EN MEMORIA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ltamargo</dc:creator>
  <cp:lastModifiedBy>Sonia V. Rueda</cp:lastModifiedBy>
  <cp:revision>133</cp:revision>
  <dcterms:created xsi:type="dcterms:W3CDTF">2015-03-04T18:37:05Z</dcterms:created>
  <dcterms:modified xsi:type="dcterms:W3CDTF">2019-08-27T18:05:14Z</dcterms:modified>
</cp:coreProperties>
</file>